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0" r:id="rId1"/>
  </p:sldMasterIdLst>
  <p:notesMasterIdLst>
    <p:notesMasterId r:id="rId15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</p:sldIdLst>
  <p:sldSz cx="9144000" cy="6858000" type="screen4x3"/>
  <p:notesSz cx="6858000" cy="9144000"/>
  <p:defaultTextStyle>
    <a:defPPr>
      <a:defRPr lang="en-CA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706" autoAdjust="0"/>
    <p:restoredTop sz="94007" autoAdjust="0"/>
  </p:normalViewPr>
  <p:slideViewPr>
    <p:cSldViewPr>
      <p:cViewPr varScale="1">
        <p:scale>
          <a:sx n="69" d="100"/>
          <a:sy n="69" d="100"/>
        </p:scale>
        <p:origin x="-57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CA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F7FF74-24FD-40F5-B4EC-BFF7AC0E5D69}" type="datetimeFigureOut">
              <a:rPr lang="en-CA" smtClean="0"/>
              <a:t>30/09/2013</a:t>
            </a:fld>
            <a:endParaRPr lang="en-CA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CA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31D1C25-D614-463D-9ACA-ED32C555DE33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8608082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CA" dirty="0" err="1" smtClean="0"/>
              <a:t>Spicules</a:t>
            </a:r>
            <a:r>
              <a:rPr lang="en-CA" dirty="0" smtClean="0"/>
              <a:t> (star shaped</a:t>
            </a:r>
            <a:r>
              <a:rPr lang="en-CA" baseline="0" dirty="0" smtClean="0"/>
              <a:t> cells) are there for structural support.</a:t>
            </a:r>
          </a:p>
          <a:p>
            <a:r>
              <a:rPr lang="en-CA" baseline="0" dirty="0" smtClean="0"/>
              <a:t>Membranes on collar cells pull in food particles and </a:t>
            </a:r>
            <a:r>
              <a:rPr lang="en-CA" baseline="0" dirty="0" err="1" smtClean="0"/>
              <a:t>injest</a:t>
            </a:r>
            <a:r>
              <a:rPr lang="en-CA" baseline="0" dirty="0" smtClean="0"/>
              <a:t> via </a:t>
            </a:r>
            <a:r>
              <a:rPr lang="en-CA" baseline="0" dirty="0" err="1" smtClean="0"/>
              <a:t>phagocytosis</a:t>
            </a:r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1D1C25-D614-463D-9ACA-ED32C555DE33}" type="slidenum">
              <a:rPr lang="en-CA" smtClean="0"/>
              <a:t>4</a:t>
            </a:fld>
            <a:endParaRPr lang="en-CA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CA" dirty="0" smtClean="0"/>
              <a:t>Only one body opening</a:t>
            </a:r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1D1C25-D614-463D-9ACA-ED32C555DE33}" type="slidenum">
              <a:rPr lang="en-CA" smtClean="0"/>
              <a:t>8</a:t>
            </a:fld>
            <a:endParaRPr lang="en-CA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CA" dirty="0" err="1" smtClean="0"/>
              <a:t>Physalia</a:t>
            </a:r>
            <a:r>
              <a:rPr lang="en-CA" dirty="0" smtClean="0"/>
              <a:t> (</a:t>
            </a:r>
            <a:r>
              <a:rPr lang="en-CA" dirty="0" err="1" smtClean="0"/>
              <a:t>portuguese</a:t>
            </a:r>
            <a:r>
              <a:rPr lang="en-CA" dirty="0" smtClean="0"/>
              <a:t> man o</a:t>
            </a:r>
            <a:r>
              <a:rPr lang="en-CA" baseline="0" dirty="0" smtClean="0"/>
              <a:t> war) – 2 inches float above water, up to  30 feet long tentacles</a:t>
            </a:r>
          </a:p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1D1C25-D614-463D-9ACA-ED32C555DE33}" type="slidenum">
              <a:rPr lang="en-CA" smtClean="0"/>
              <a:t>9</a:t>
            </a:fld>
            <a:endParaRPr lang="en-CA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 Diagonal Corner Rectangle 6"/>
          <p:cNvSpPr/>
          <p:nvPr/>
        </p:nvSpPr>
        <p:spPr>
          <a:xfrm>
            <a:off x="164592" y="146304"/>
            <a:ext cx="8814816" cy="2505456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64234" y="381001"/>
            <a:ext cx="8229600" cy="2209800"/>
          </a:xfrm>
        </p:spPr>
        <p:txBody>
          <a:bodyPr lIns="45720" rIns="228600" anchor="b">
            <a:normAutofit/>
          </a:bodyPr>
          <a:lstStyle>
            <a:lvl1pPr marL="0" algn="r">
              <a:defRPr sz="480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2133600" y="2819400"/>
            <a:ext cx="6560234" cy="1752600"/>
          </a:xfrm>
        </p:spPr>
        <p:txBody>
          <a:bodyPr lIns="45720" rIns="246888"/>
          <a:lstStyle>
            <a:lvl1pPr marL="0" indent="0" algn="r">
              <a:spcBef>
                <a:spcPts val="0"/>
              </a:spcBef>
              <a:buNone/>
              <a:defRPr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endParaRPr lang="en-CA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3C892629-A6B7-42BC-8BB5-403572C5EC84}" type="slidenum">
              <a:rPr lang="en-CA" smtClean="0"/>
              <a:pPr/>
              <a:t>‹#›</a:t>
            </a:fld>
            <a:endParaRPr lang="en-CA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endParaRPr lang="en-C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35304BF-23DF-4F5F-9BAF-2BADD0817A8F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>
            <a:lvl1pPr algn="l"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51D465C-527F-48E8-A684-A50903DD5CE9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04DD17D6-E305-4AFF-AAC7-A43341E708DB}" type="slidenum">
              <a:rPr lang="en-CA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en-CA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n-CA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F21BAC19-3080-4B65-AA60-20615A23DC19}" type="slidenum">
              <a:rPr lang="en-CA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B9CC13A-FB33-4E14-AB9B-C7CB3F4D96CC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000128" y="3267456"/>
            <a:ext cx="74066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76" y="498230"/>
            <a:ext cx="7772400" cy="2731008"/>
          </a:xfrm>
        </p:spPr>
        <p:txBody>
          <a:bodyPr rIns="100584"/>
          <a:lstStyle>
            <a:lvl1pPr algn="r">
              <a:buNone/>
              <a:defRPr sz="4000" b="1" cap="none">
                <a:solidFill>
                  <a:schemeClr val="accent1">
                    <a:tint val="95000"/>
                    <a:satMod val="200000"/>
                  </a:schemeClr>
                </a:solidFill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287713"/>
            <a:ext cx="7772400" cy="1509712"/>
          </a:xfrm>
        </p:spPr>
        <p:txBody>
          <a:bodyPr rIns="128016" anchor="t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endParaRPr lang="en-C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D7AE4C94-6B6B-48DC-A094-30E0B67CD2F2}" type="slidenum">
              <a:rPr lang="en-CA" smtClean="0"/>
              <a:pPr/>
              <a:t>‹#›</a:t>
            </a:fld>
            <a:endParaRPr lang="en-CA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endParaRPr lang="en-CA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716385CA-7386-46FB-BE2E-A4D23A496A3F}" type="slidenum">
              <a:rPr lang="en-CA" smtClean="0"/>
              <a:pPr/>
              <a:t>‹#›</a:t>
            </a:fld>
            <a:endParaRPr lang="en-CA"/>
          </a:p>
        </p:txBody>
      </p:sp>
      <p:sp>
        <p:nvSpPr>
          <p:cNvPr id="10" name="Rectangle 9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616744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4800600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51948"/>
            <a:ext cx="8229600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535113"/>
            <a:ext cx="4041775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941763"/>
          </a:xfrm>
        </p:spPr>
        <p:txBody>
          <a:bodyPr lIns="9144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941763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en-C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C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351DBDF0-C427-48E5-8463-107378785BBA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53218"/>
            <a:ext cx="8229600" cy="114300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en-C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C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AD3C5CE-A57A-4958-9EA5-1DCBD7F7E13D}" type="slidenum">
              <a:rPr lang="en-CA" smtClean="0"/>
              <a:pPr/>
              <a:t>‹#›</a:t>
            </a:fld>
            <a:endParaRPr lang="en-CA"/>
          </a:p>
        </p:txBody>
      </p:sp>
      <p:sp>
        <p:nvSpPr>
          <p:cNvPr id="7" name="Rectangle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en-C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EDD6807-DF22-451D-9CA4-7C032C01C755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5057552" y="105765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63136" y="304800"/>
            <a:ext cx="3931920" cy="762000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963136" y="1107560"/>
            <a:ext cx="3931920" cy="1066800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228600" y="2209800"/>
            <a:ext cx="8666456" cy="3977640"/>
          </a:xfrm>
        </p:spPr>
        <p:txBody>
          <a:bodyPr/>
          <a:lstStyle>
            <a:lvl1pPr marL="292608">
              <a:defRPr sz="3200"/>
            </a:lvl1pPr>
            <a:lvl2pPr marL="594360">
              <a:defRPr sz="2800"/>
            </a:lvl2pPr>
            <a:lvl3pPr marL="822960">
              <a:defRPr sz="2400"/>
            </a:lvl3pPr>
            <a:lvl4pPr marL="1051560">
              <a:defRPr sz="2000"/>
            </a:lvl4pPr>
            <a:lvl5pPr marL="1261872"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endParaRPr lang="en-CA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1A2900B1-9082-4BA1-9ADF-AEE00AFA8088}" type="slidenum">
              <a:rPr lang="en-CA" smtClean="0"/>
              <a:pPr/>
              <a:t>‹#›</a:t>
            </a:fld>
            <a:endParaRPr lang="en-CA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endParaRPr lang="en-CA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0443" y="4724400"/>
            <a:ext cx="5486400" cy="664536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0443" y="5388936"/>
            <a:ext cx="5486400" cy="912255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3" name="Picture Placeholder 12"/>
          <p:cNvSpPr>
            <a:spLocks noGrp="1"/>
          </p:cNvSpPr>
          <p:nvPr>
            <p:ph type="pic" idx="1"/>
          </p:nvPr>
        </p:nvSpPr>
        <p:spPr>
          <a:xfrm>
            <a:off x="304800" y="249864"/>
            <a:ext cx="8534400" cy="4343400"/>
          </a:xfrm>
          <a:prstGeom prst="round2DiagRect">
            <a:avLst>
              <a:gd name="adj1" fmla="val 11403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  <a:extLst/>
          </a:lstStyle>
          <a:p>
            <a:pPr marL="0" algn="l" rtl="0" eaLnBrk="1" latinLnBrk="0" hangingPunct="1"/>
            <a:r>
              <a:rPr kumimoji="0" lang="en-US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Click icon to add picture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endParaRPr lang="en-C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24DFDD42-29C1-4AB5-8B5A-FDD68EE1EAB8}" type="slidenum">
              <a:rPr lang="en-CA" smtClean="0"/>
              <a:pPr/>
              <a:t>‹#›</a:t>
            </a:fld>
            <a:endParaRPr lang="en-CA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endParaRPr lang="en-C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 Diagonal Corner Rectangle 6"/>
          <p:cNvSpPr/>
          <p:nvPr/>
        </p:nvSpPr>
        <p:spPr>
          <a:xfrm>
            <a:off x="164592" y="147085"/>
            <a:ext cx="8810846" cy="6565392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1295400" y="6400800"/>
            <a:ext cx="4212264" cy="274320"/>
          </a:xfrm>
          <a:prstGeom prst="rect">
            <a:avLst/>
          </a:prstGeom>
        </p:spPr>
        <p:txBody>
          <a:bodyPr/>
          <a:lstStyle>
            <a:lvl1pPr algn="r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endParaRPr lang="en-CA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5562600" y="6400800"/>
            <a:ext cx="3002280" cy="274320"/>
          </a:xfrm>
          <a:prstGeom prst="rect">
            <a:avLst/>
          </a:prstGeom>
        </p:spPr>
        <p:txBody>
          <a:bodyPr/>
          <a:lstStyle>
            <a:lvl1pPr algn="l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endParaRPr lang="en-CA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8638952" y="6514568"/>
            <a:ext cx="464288" cy="274320"/>
          </a:xfrm>
          <a:prstGeom prst="rect">
            <a:avLst/>
          </a:prstGeom>
        </p:spPr>
        <p:txBody>
          <a:bodyPr anchor="ctr"/>
          <a:lstStyle>
            <a:lvl1pPr algn="r" eaLnBrk="1" latinLnBrk="0" hangingPunct="1">
              <a:defRPr kumimoji="0" sz="1600">
                <a:solidFill>
                  <a:schemeClr val="tx2">
                    <a:shade val="90000"/>
                  </a:schemeClr>
                </a:solidFill>
                <a:effectLst/>
              </a:defRPr>
            </a:lvl1pPr>
            <a:extLst/>
          </a:lstStyle>
          <a:p>
            <a:fld id="{D35629B4-90E4-4D52-B3CE-59B00FADCC8E}" type="slidenum">
              <a:rPr lang="en-CA" smtClean="0"/>
              <a:pPr/>
              <a:t>‹#›</a:t>
            </a:fld>
            <a:endParaRPr lang="en-CA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53536"/>
            <a:ext cx="8229600" cy="1143000"/>
          </a:xfrm>
          <a:prstGeom prst="rect">
            <a:avLst/>
          </a:prstGeom>
        </p:spPr>
        <p:txBody>
          <a:bodyPr rIns="91440" anchor="b">
            <a:normAutofit/>
            <a:scene3d>
              <a:camera prst="orthographicFront"/>
              <a:lightRig rig="soft" dir="t">
                <a:rot lat="0" lon="0" rev="2400000"/>
              </a:lightRig>
            </a:scene3d>
            <a:sp3d>
              <a:bevelT w="19050" h="12700"/>
            </a:sp3d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646237"/>
            <a:ext cx="8229600" cy="452628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91" r:id="rId1"/>
    <p:sldLayoutId id="2147483692" r:id="rId2"/>
    <p:sldLayoutId id="2147483693" r:id="rId3"/>
    <p:sldLayoutId id="2147483694" r:id="rId4"/>
    <p:sldLayoutId id="2147483695" r:id="rId5"/>
    <p:sldLayoutId id="2147483696" r:id="rId6"/>
    <p:sldLayoutId id="2147483697" r:id="rId7"/>
    <p:sldLayoutId id="2147483698" r:id="rId8"/>
    <p:sldLayoutId id="2147483699" r:id="rId9"/>
    <p:sldLayoutId id="2147483700" r:id="rId10"/>
    <p:sldLayoutId id="2147483701" r:id="rId11"/>
    <p:sldLayoutId id="2147483702" r:id="rId12"/>
    <p:sldLayoutId id="2147483703" r:id="rId13"/>
  </p:sldLayoutIdLst>
  <p:txStyles>
    <p:titleStyle>
      <a:lvl1pPr marL="54864" algn="r" rtl="0" eaLnBrk="1" latinLnBrk="0" hangingPunct="1">
        <a:spcBef>
          <a:spcPct val="0"/>
        </a:spcBef>
        <a:buNone/>
        <a:defRPr kumimoji="0" sz="4600" kern="1200">
          <a:solidFill>
            <a:schemeClr val="tx2">
              <a:tint val="100000"/>
              <a:shade val="90000"/>
              <a:satMod val="250000"/>
              <a:alpha val="100000"/>
            </a:schemeClr>
          </a:solidFill>
          <a:effectLst>
            <a:outerShdw blurRad="38100" dist="25500" dir="5400000" algn="tl" rotWithShape="0">
              <a:srgbClr val="000000">
                <a:satMod val="180000"/>
                <a:alpha val="7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92100" indent="-292100" algn="l" rtl="0" eaLnBrk="1" latinLnBrk="0" hangingPunct="1">
        <a:spcBef>
          <a:spcPts val="0"/>
        </a:spcBef>
        <a:buClr>
          <a:schemeClr val="accent1"/>
        </a:buClr>
        <a:buSzPct val="70000"/>
        <a:buFont typeface="Wingdings 2"/>
        <a:buChar char="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rtl="0" eaLnBrk="1" latinLnBrk="0" hangingPunct="1">
        <a:spcBef>
          <a:spcPts val="400"/>
        </a:spcBef>
        <a:buClr>
          <a:schemeClr val="accent2"/>
        </a:buClr>
        <a:buSzPct val="90000"/>
        <a:buFontTx/>
        <a:buChar char="•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192024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wmf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wmf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hyperlink" Target="http://images.google.ca/imgres?imgurl=http://saltwater-aquarium-guide.net/images/sponge.jpg&amp;imgrefurl=http://saltwater-aquarium-guide.net/page/7&amp;usg=__3-JKpxE1R0gMUB7KdkJXbTxpXFE=&amp;h=300&amp;w=300&amp;sz=30&amp;hl=en&amp;start=5&amp;tbnid=Z9Gvf7oBVnYl2M:&amp;tbnh=116&amp;tbnw=116&amp;prev=/images?q=sponges&amp;gbv=2&amp;hl=en&amp;sa=G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jpeg"/><Relationship Id="rId4" Type="http://schemas.openxmlformats.org/officeDocument/2006/relationships/hyperlink" Target="http://images.google.ca/imgres?imgurl=http://www.scsc.k12.ar.us/2001Outwest/PacificEcology/Projects/ThrowerE/sea%20creatures%20sponges.jpg&amp;imgrefurl=http://www.jasonsinvertebrateproject.webs.com/&amp;usg=__oZxYB5xV_HdCtgzzyPBjnreAsbw=&amp;h=480&amp;w=640&amp;sz=83&amp;hl=en&amp;start=11&amp;tbnid=q84EKj80IdKwAM:&amp;tbnh=103&amp;tbnw=137&amp;prev=/images?q=sponges&amp;gbv=2&amp;hl=en&amp;sa=G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wmf"/><Relationship Id="rId2" Type="http://schemas.openxmlformats.org/officeDocument/2006/relationships/image" Target="../media/image5.wm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9.png"/><Relationship Id="rId4" Type="http://schemas.openxmlformats.org/officeDocument/2006/relationships/image" Target="../media/image8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11188" y="188913"/>
            <a:ext cx="7772400" cy="1470025"/>
          </a:xfrm>
        </p:spPr>
        <p:txBody>
          <a:bodyPr/>
          <a:lstStyle/>
          <a:p>
            <a:r>
              <a:rPr lang="en-CA"/>
              <a:t>The Simplest Animals</a:t>
            </a:r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75856" y="2780928"/>
            <a:ext cx="2735882" cy="36257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CA"/>
              <a:t>Cnidarian Body Structure</a:t>
            </a:r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r>
              <a:rPr lang="en-CA" sz="2800" dirty="0"/>
              <a:t>Either polyp or medusa form</a:t>
            </a:r>
          </a:p>
        </p:txBody>
      </p:sp>
      <p:pic>
        <p:nvPicPr>
          <p:cNvPr id="17412" name="Picture 4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258888" y="2657475"/>
            <a:ext cx="6408737" cy="3592513"/>
          </a:xfrm>
          <a:noFill/>
          <a:ln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CA"/>
              <a:t>Cnidarian Feeding</a:t>
            </a:r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>
            <a:normAutofit/>
          </a:bodyPr>
          <a:lstStyle/>
          <a:p>
            <a:r>
              <a:rPr lang="en-CA" sz="2800" dirty="0"/>
              <a:t>Capture food using stinging cells containing </a:t>
            </a:r>
            <a:r>
              <a:rPr lang="en-CA" sz="2800" u="sng" dirty="0"/>
              <a:t>nematocysts</a:t>
            </a:r>
            <a:r>
              <a:rPr lang="en-CA" sz="2800" dirty="0"/>
              <a:t> (stinging capsules)</a:t>
            </a:r>
          </a:p>
          <a:p>
            <a:r>
              <a:rPr lang="en-CA" sz="2800" dirty="0"/>
              <a:t>Captured food is digested in the </a:t>
            </a:r>
            <a:r>
              <a:rPr lang="en-CA" sz="2800" dirty="0" err="1"/>
              <a:t>gastrovascular</a:t>
            </a:r>
            <a:r>
              <a:rPr lang="en-CA" sz="2800" dirty="0"/>
              <a:t> cavity (gut) which has only one opening</a:t>
            </a:r>
          </a:p>
        </p:txBody>
      </p:sp>
      <p:pic>
        <p:nvPicPr>
          <p:cNvPr id="19460" name="Picture 4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4648200" y="1785539"/>
            <a:ext cx="4038600" cy="4155285"/>
          </a:xfrm>
          <a:noFill/>
          <a:ln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94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94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94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94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94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CA"/>
              <a:t>Cnidarian Reproduction</a:t>
            </a:r>
          </a:p>
        </p:txBody>
      </p:sp>
      <p:sp>
        <p:nvSpPr>
          <p:cNvPr id="2150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CA" dirty="0"/>
              <a:t>Hydra may reproduce asexually by </a:t>
            </a:r>
            <a:r>
              <a:rPr lang="en-CA" u="sng" dirty="0"/>
              <a:t>budding</a:t>
            </a:r>
            <a:endParaRPr lang="en-CA" dirty="0"/>
          </a:p>
          <a:p>
            <a:r>
              <a:rPr lang="en-CA" dirty="0"/>
              <a:t>Hydra and all </a:t>
            </a:r>
            <a:r>
              <a:rPr lang="en-CA" dirty="0" err="1"/>
              <a:t>medusae</a:t>
            </a:r>
            <a:r>
              <a:rPr lang="en-CA" dirty="0"/>
              <a:t> reproduce sexually by releasing eggs or sperm into the surrounding water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1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1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1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1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1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15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15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15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15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15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CA"/>
              <a:t>Role of Cnidarian</a:t>
            </a:r>
          </a:p>
        </p:txBody>
      </p:sp>
      <p:sp>
        <p:nvSpPr>
          <p:cNvPr id="2253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CA" dirty="0"/>
              <a:t>Food for fish, turtles and small animals</a:t>
            </a:r>
          </a:p>
          <a:p>
            <a:r>
              <a:rPr lang="en-CA" dirty="0"/>
              <a:t>Sea anemones and coral reefs form protective structures</a:t>
            </a:r>
          </a:p>
          <a:p>
            <a:r>
              <a:rPr lang="en-CA" dirty="0"/>
              <a:t>Coral reefs protect land along coastal areas from rough water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25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25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25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25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25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25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25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25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25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25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CA"/>
              <a:t>Phylum Porifera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CA" dirty="0"/>
              <a:t>Invertebrates</a:t>
            </a:r>
          </a:p>
          <a:p>
            <a:r>
              <a:rPr lang="en-CA" dirty="0"/>
              <a:t>Animals without tissues (Sponges)</a:t>
            </a:r>
          </a:p>
          <a:p>
            <a:r>
              <a:rPr lang="en-CA" dirty="0"/>
              <a:t>All are aquatic and sessile (stay in one place)</a:t>
            </a:r>
          </a:p>
          <a:p>
            <a:r>
              <a:rPr lang="en-CA" dirty="0"/>
              <a:t>The body plan is asymmetrical </a:t>
            </a:r>
          </a:p>
          <a:p>
            <a:r>
              <a:rPr lang="en-CA" dirty="0"/>
              <a:t>Made of a loose arrangement of cells with no defined cell layer</a:t>
            </a:r>
          </a:p>
          <a:p>
            <a:endParaRPr lang="en-CA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1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1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1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1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1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1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1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1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1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51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1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1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1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1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51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1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51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51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51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51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CA"/>
              <a:t>Sponges!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en-US" dirty="0"/>
          </a:p>
        </p:txBody>
      </p:sp>
      <p:pic>
        <p:nvPicPr>
          <p:cNvPr id="6149" name="Picture 5" descr="sponge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5650" y="1557338"/>
            <a:ext cx="3671888" cy="3671887"/>
          </a:xfrm>
          <a:prstGeom prst="rect">
            <a:avLst/>
          </a:prstGeom>
          <a:noFill/>
        </p:spPr>
      </p:pic>
      <p:pic>
        <p:nvPicPr>
          <p:cNvPr id="6151" name="Picture 7" descr="sea%2520creatures%2520sponges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72000" y="2060575"/>
            <a:ext cx="4105275" cy="30861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CA"/>
              <a:t>Sponges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CA" sz="2800" dirty="0"/>
              <a:t>Have two germ layers, ectoderm and endoderm</a:t>
            </a:r>
          </a:p>
          <a:p>
            <a:pPr>
              <a:lnSpc>
                <a:spcPct val="90000"/>
              </a:lnSpc>
            </a:pPr>
            <a:r>
              <a:rPr lang="en-CA" sz="2800" dirty="0"/>
              <a:t>They do have some specialized cells</a:t>
            </a:r>
          </a:p>
          <a:p>
            <a:pPr lvl="1">
              <a:lnSpc>
                <a:spcPct val="90000"/>
              </a:lnSpc>
            </a:pPr>
            <a:r>
              <a:rPr lang="en-CA" sz="2400" u="sng" dirty="0"/>
              <a:t>Collar cells</a:t>
            </a:r>
            <a:r>
              <a:rPr lang="en-CA" sz="2400" dirty="0"/>
              <a:t> line the inside of the body cavity and have flagella that move water and food into the sponge through pores</a:t>
            </a:r>
          </a:p>
          <a:p>
            <a:pPr lvl="1">
              <a:lnSpc>
                <a:spcPct val="90000"/>
              </a:lnSpc>
            </a:pPr>
            <a:r>
              <a:rPr lang="en-CA" sz="2400" dirty="0"/>
              <a:t>Water exits via the </a:t>
            </a:r>
            <a:r>
              <a:rPr lang="en-CA" sz="2400" u="sng" dirty="0" err="1"/>
              <a:t>osculum</a:t>
            </a:r>
            <a:r>
              <a:rPr lang="en-CA" sz="2400" dirty="0"/>
              <a:t> (the open end of the sponge</a:t>
            </a:r>
          </a:p>
          <a:p>
            <a:pPr lvl="1">
              <a:lnSpc>
                <a:spcPct val="90000"/>
              </a:lnSpc>
            </a:pPr>
            <a:r>
              <a:rPr lang="en-CA" sz="2400" dirty="0"/>
              <a:t>Digestion occurs in collar cells, or special cells called </a:t>
            </a:r>
            <a:r>
              <a:rPr lang="en-CA" sz="2400" u="sng" dirty="0" err="1"/>
              <a:t>amoebocytes</a:t>
            </a:r>
            <a:endParaRPr lang="en-CA" sz="2400" u="sng" dirty="0"/>
          </a:p>
          <a:p>
            <a:pPr lvl="1">
              <a:lnSpc>
                <a:spcPct val="90000"/>
              </a:lnSpc>
            </a:pPr>
            <a:r>
              <a:rPr lang="en-CA" sz="2400" dirty="0" err="1"/>
              <a:t>Amoeobocytes</a:t>
            </a:r>
            <a:r>
              <a:rPr lang="en-CA" sz="2400" dirty="0"/>
              <a:t> wander around in a gelatinous mixture called </a:t>
            </a:r>
            <a:r>
              <a:rPr lang="en-CA" sz="2400" u="sng" dirty="0" err="1"/>
              <a:t>mesenchyme</a:t>
            </a:r>
            <a:endParaRPr lang="en-CA" sz="2400" dirty="0"/>
          </a:p>
          <a:p>
            <a:pPr lvl="1">
              <a:lnSpc>
                <a:spcPct val="90000"/>
              </a:lnSpc>
            </a:pPr>
            <a:endParaRPr lang="en-CA" sz="2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71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71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71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71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71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550" y="908050"/>
            <a:ext cx="3025775" cy="525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197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59338" y="476250"/>
            <a:ext cx="4102100" cy="3279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CA"/>
              <a:t>Sponge Reproduction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CA" sz="2800" dirty="0"/>
              <a:t>Sponges are hermaphrodites (produce both male and female gametes)</a:t>
            </a:r>
          </a:p>
          <a:p>
            <a:r>
              <a:rPr lang="en-CA" sz="2800" dirty="0"/>
              <a:t>They only produce one gamete at a time (they can’t fertilize themselves)</a:t>
            </a:r>
          </a:p>
          <a:p>
            <a:r>
              <a:rPr lang="en-CA" sz="2800" dirty="0"/>
              <a:t>Fertilized eggs turn into free-swimming </a:t>
            </a:r>
            <a:r>
              <a:rPr lang="en-CA" sz="2800" u="sng" dirty="0"/>
              <a:t>larva</a:t>
            </a:r>
          </a:p>
          <a:p>
            <a:r>
              <a:rPr lang="en-CA" sz="2800" dirty="0"/>
              <a:t>The larva undergoes metamorphosis and develops into a full grown sponge</a:t>
            </a:r>
          </a:p>
          <a:p>
            <a:r>
              <a:rPr lang="en-CA" sz="2800" dirty="0"/>
              <a:t>They can also reproduce asexually, by budding or branching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CA"/>
              <a:t>Role of Sponges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r>
              <a:rPr lang="en-CA" sz="2800" dirty="0"/>
              <a:t>Important food source for snails, sea stars and fish</a:t>
            </a:r>
          </a:p>
          <a:p>
            <a:r>
              <a:rPr lang="en-CA" sz="2800" dirty="0"/>
              <a:t>Provide shelter for smaller invertebrates inside their body cavity</a:t>
            </a:r>
          </a:p>
          <a:p>
            <a:r>
              <a:rPr lang="en-CA" sz="2800" dirty="0"/>
              <a:t>Some clean up the ocean floor by releasing chemicals</a:t>
            </a:r>
          </a:p>
        </p:txBody>
      </p:sp>
      <p:pic>
        <p:nvPicPr>
          <p:cNvPr id="10245" name="Picture 5" descr="new-banded_coral_shrimp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5865876" y="3244437"/>
            <a:ext cx="1603248" cy="1237488"/>
          </a:xfrm>
          <a:noFill/>
          <a:ln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0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CA"/>
              <a:t>Phylum Cnidaria</a:t>
            </a:r>
          </a:p>
        </p:txBody>
      </p:sp>
      <p:sp>
        <p:nvSpPr>
          <p:cNvPr id="12291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en-CA" sz="2800" dirty="0"/>
              <a:t>Include </a:t>
            </a:r>
            <a:r>
              <a:rPr lang="en-CA" sz="2800" dirty="0" err="1"/>
              <a:t>Hyrda</a:t>
            </a:r>
            <a:r>
              <a:rPr lang="en-CA" sz="2800" dirty="0"/>
              <a:t>, Jellyfish, Sea Anemones, and Corals</a:t>
            </a:r>
          </a:p>
          <a:p>
            <a:pPr>
              <a:lnSpc>
                <a:spcPct val="90000"/>
              </a:lnSpc>
            </a:pPr>
            <a:r>
              <a:rPr lang="en-CA" sz="2800" dirty="0"/>
              <a:t>Aquatic, have </a:t>
            </a:r>
            <a:r>
              <a:rPr lang="en-CA" sz="2800" dirty="0" smtClean="0"/>
              <a:t>tentacles </a:t>
            </a:r>
            <a:r>
              <a:rPr lang="en-CA" sz="2800" dirty="0"/>
              <a:t>and possess true tissues</a:t>
            </a:r>
          </a:p>
          <a:p>
            <a:pPr>
              <a:lnSpc>
                <a:spcPct val="90000"/>
              </a:lnSpc>
            </a:pPr>
            <a:r>
              <a:rPr lang="en-CA" sz="2800" dirty="0" err="1"/>
              <a:t>Radially</a:t>
            </a:r>
            <a:r>
              <a:rPr lang="en-CA" sz="2800" dirty="0"/>
              <a:t> </a:t>
            </a:r>
            <a:r>
              <a:rPr lang="en-CA" sz="2800" dirty="0" smtClean="0"/>
              <a:t>symmetrical</a:t>
            </a:r>
            <a:endParaRPr lang="en-CA" sz="2800" dirty="0"/>
          </a:p>
          <a:p>
            <a:pPr>
              <a:lnSpc>
                <a:spcPct val="90000"/>
              </a:lnSpc>
            </a:pPr>
            <a:r>
              <a:rPr lang="en-CA" sz="2800" dirty="0"/>
              <a:t>Have endoderm and ectoderm, separated by jelly-like </a:t>
            </a:r>
            <a:r>
              <a:rPr lang="en-CA" sz="2800" u="sng" dirty="0" err="1"/>
              <a:t>mesoglea</a:t>
            </a:r>
            <a:endParaRPr lang="en-CA" sz="2800" dirty="0"/>
          </a:p>
          <a:p>
            <a:pPr>
              <a:lnSpc>
                <a:spcPct val="90000"/>
              </a:lnSpc>
            </a:pPr>
            <a:r>
              <a:rPr lang="en-CA" sz="2800" dirty="0"/>
              <a:t>Have nerve, muscle and digestive tissues</a:t>
            </a:r>
          </a:p>
          <a:p>
            <a:pPr>
              <a:lnSpc>
                <a:spcPct val="90000"/>
              </a:lnSpc>
            </a:pPr>
            <a:r>
              <a:rPr lang="en-CA" sz="2800" dirty="0"/>
              <a:t>Nerve nets encircle the body, so if touched, they can flatten out and pull tentacles inward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22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22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2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22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22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22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22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22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22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22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22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22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22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22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22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22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22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22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22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22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229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229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229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229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229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CA"/>
              <a:t>Cnidarians!</a:t>
            </a:r>
          </a:p>
        </p:txBody>
      </p:sp>
      <p:pic>
        <p:nvPicPr>
          <p:cNvPr id="13316" name="Picture 4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250825" y="981075"/>
            <a:ext cx="2825750" cy="3743325"/>
          </a:xfrm>
          <a:noFill/>
          <a:ln/>
        </p:spPr>
      </p:pic>
      <p:pic>
        <p:nvPicPr>
          <p:cNvPr id="13318" name="Picture 6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3276600" y="2997200"/>
            <a:ext cx="2794000" cy="3671888"/>
          </a:xfrm>
          <a:noFill/>
          <a:ln/>
        </p:spPr>
      </p:pic>
      <p:pic>
        <p:nvPicPr>
          <p:cNvPr id="13322" name="Picture 10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962318" y="1340769"/>
            <a:ext cx="2886881" cy="2304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oundry">
  <a:themeElements>
    <a:clrScheme name="Foundry">
      <a:dk1>
        <a:sysClr val="windowText" lastClr="000000"/>
      </a:dk1>
      <a:lt1>
        <a:sysClr val="window" lastClr="FFFFFF"/>
      </a:lt1>
      <a:dk2>
        <a:srgbClr val="676A55"/>
      </a:dk2>
      <a:lt2>
        <a:srgbClr val="EAEBDE"/>
      </a:lt2>
      <a:accent1>
        <a:srgbClr val="72A376"/>
      </a:accent1>
      <a:accent2>
        <a:srgbClr val="B0CCB0"/>
      </a:accent2>
      <a:accent3>
        <a:srgbClr val="A8CDD7"/>
      </a:accent3>
      <a:accent4>
        <a:srgbClr val="C0BEAF"/>
      </a:accent4>
      <a:accent5>
        <a:srgbClr val="CEC597"/>
      </a:accent5>
      <a:accent6>
        <a:srgbClr val="E8B7B7"/>
      </a:accent6>
      <a:hlink>
        <a:srgbClr val="DB5353"/>
      </a:hlink>
      <a:folHlink>
        <a:srgbClr val="903638"/>
      </a:folHlink>
    </a:clrScheme>
    <a:fontScheme name="Foundry">
      <a:maj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oundry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80000"/>
              </a:schemeClr>
            </a:gs>
            <a:gs pos="62000">
              <a:schemeClr val="phClr">
                <a:tint val="30000"/>
                <a:satMod val="180000"/>
              </a:schemeClr>
            </a:gs>
            <a:gs pos="100000">
              <a:schemeClr val="phClr">
                <a:tint val="22000"/>
                <a:satMod val="18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58000"/>
                <a:satMod val="150000"/>
              </a:schemeClr>
            </a:gs>
            <a:gs pos="72000">
              <a:schemeClr val="phClr">
                <a:tint val="90000"/>
                <a:satMod val="135000"/>
              </a:schemeClr>
            </a:gs>
            <a:gs pos="100000">
              <a:schemeClr val="phClr">
                <a:tint val="8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80000"/>
            </a:schemeClr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000000"/>
            </a:lightRig>
          </a:scene3d>
          <a:sp3d prstMaterial="matte">
            <a:bevelT w="63500" h="6350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5000"/>
                <a:satMod val="400000"/>
              </a:schemeClr>
            </a:gs>
            <a:gs pos="20000">
              <a:schemeClr val="phClr">
                <a:tint val="80000"/>
                <a:satMod val="355000"/>
              </a:schemeClr>
            </a:gs>
            <a:gs pos="100000">
              <a:schemeClr val="phClr">
                <a:tint val="95000"/>
                <a:shade val="55000"/>
                <a:satMod val="355000"/>
              </a:schemeClr>
            </a:gs>
          </a:gsLst>
          <a:path path="circle">
            <a:fillToRect l="67500" t="35000" r="32500" b="65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0"/>
                <a:satMod val="120000"/>
              </a:schemeClr>
              <a:schemeClr val="phClr">
                <a:tint val="70000"/>
                <a:satMod val="250000"/>
              </a:schemeClr>
            </a:duotone>
          </a:blip>
          <a:tile tx="0" ty="0" sx="50000" sy="50000" flip="none" algn="t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Foundry</Template>
  <TotalTime>176</TotalTime>
  <Words>394</Words>
  <Application>Microsoft Office PowerPoint</Application>
  <PresentationFormat>On-screen Show (4:3)</PresentationFormat>
  <Paragraphs>52</Paragraphs>
  <Slides>13</Slides>
  <Notes>3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4" baseType="lpstr">
      <vt:lpstr>Foundry</vt:lpstr>
      <vt:lpstr>The Simplest Animals</vt:lpstr>
      <vt:lpstr>Phylum Porifera</vt:lpstr>
      <vt:lpstr>Sponges!</vt:lpstr>
      <vt:lpstr>Sponges</vt:lpstr>
      <vt:lpstr>PowerPoint Presentation</vt:lpstr>
      <vt:lpstr>Sponge Reproduction</vt:lpstr>
      <vt:lpstr>Role of Sponges</vt:lpstr>
      <vt:lpstr>Phylum Cnidaria</vt:lpstr>
      <vt:lpstr>Cnidarians!</vt:lpstr>
      <vt:lpstr>Cnidarian Body Structure</vt:lpstr>
      <vt:lpstr>Cnidarian Feeding</vt:lpstr>
      <vt:lpstr>Cnidarian Reproduction</vt:lpstr>
      <vt:lpstr>Role of Cnidarian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Simplest Animals</dc:title>
  <dc:creator>Fraser &amp; Kate</dc:creator>
  <cp:lastModifiedBy>Phillips, Sarah</cp:lastModifiedBy>
  <cp:revision>13</cp:revision>
  <dcterms:created xsi:type="dcterms:W3CDTF">2009-10-05T23:07:46Z</dcterms:created>
  <dcterms:modified xsi:type="dcterms:W3CDTF">2013-09-30T19:02:05Z</dcterms:modified>
</cp:coreProperties>
</file>